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msterdam Three" panose="020B0604020202020204" charset="0"/>
      <p:regular r:id="rId24"/>
    </p:embeddedFont>
    <p:embeddedFont>
      <p:font typeface="Anton" pitchFamily="2" charset="0"/>
      <p:regular r:id="rId25"/>
    </p:embeddedFont>
    <p:embeddedFont>
      <p:font typeface="Aperture" panose="020B0604020202020204" charset="0"/>
      <p:regular r:id="rId26"/>
    </p:embeddedFont>
    <p:embeddedFont>
      <p:font typeface="Architype Van Der Leck" panose="020B0604020202020204" charset="0"/>
      <p:regular r:id="rId27"/>
    </p:embeddedFont>
    <p:embeddedFont>
      <p:font typeface="Big Shoulders Display Bold" panose="020B0604020202020204" charset="0"/>
      <p:regular r:id="rId28"/>
    </p:embeddedFont>
    <p:embeddedFont>
      <p:font typeface="Canva Sans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Copperplate Gothic 29 AB" panose="020B0604020202020204" charset="0"/>
      <p:regular r:id="rId31"/>
    </p:embeddedFont>
    <p:embeddedFont>
      <p:font typeface="Copperplate Gothic 29 AB Bold" panose="020B0604020202020204" charset="0"/>
      <p:regular r:id="rId32"/>
    </p:embeddedFont>
    <p:embeddedFont>
      <p:font typeface="Copperplate Gothic 32 AB Bold" panose="020B0604020202020204" charset="0"/>
      <p:regular r:id="rId33"/>
    </p:embeddedFont>
    <p:embeddedFont>
      <p:font typeface="Glacial Indifference" panose="020B0604020202020204" charset="0"/>
      <p:regular r:id="rId34"/>
    </p:embeddedFont>
    <p:embeddedFont>
      <p:font typeface="Lovelace" panose="020B0604020202020204" charset="0"/>
      <p:regular r:id="rId35"/>
    </p:embeddedFont>
    <p:embeddedFont>
      <p:font typeface="Lovelace Bold" panose="020B0604020202020204" charset="0"/>
      <p:regular r:id="rId36"/>
    </p:embeddedFont>
    <p:embeddedFont>
      <p:font typeface="Pirou" panose="020B0604020202020204" charset="0"/>
      <p:regular r:id="rId37"/>
    </p:embeddedFont>
    <p:embeddedFont>
      <p:font typeface="Pirou Cyrillic" panose="020B0604020202020204" charset="0"/>
      <p:regular r:id="rId38"/>
    </p:embeddedFont>
    <p:embeddedFont>
      <p:font typeface="Saint George" panose="020B0604020202020204" charset="0"/>
      <p:regular r:id="rId39"/>
    </p:embeddedFont>
    <p:embeddedFont>
      <p:font typeface="Shrikhan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1E4423-3AFA-4859-8077-8CDAF93F7683}" v="2" dt="2024-11-29T14:39:34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Jeslyn" userId="c77f35f547b52d6f" providerId="LiveId" clId="{DB1E4423-3AFA-4859-8077-8CDAF93F7683}"/>
    <pc:docChg chg="undo custSel modSld">
      <pc:chgData name="Alice Jeslyn" userId="c77f35f547b52d6f" providerId="LiveId" clId="{DB1E4423-3AFA-4859-8077-8CDAF93F7683}" dt="2024-11-29T14:42:25.905" v="85" actId="1038"/>
      <pc:docMkLst>
        <pc:docMk/>
      </pc:docMkLst>
      <pc:sldChg chg="modSp mod">
        <pc:chgData name="Alice Jeslyn" userId="c77f35f547b52d6f" providerId="LiveId" clId="{DB1E4423-3AFA-4859-8077-8CDAF93F7683}" dt="2024-11-29T14:35:29.411" v="43" actId="1076"/>
        <pc:sldMkLst>
          <pc:docMk/>
          <pc:sldMk cId="0" sldId="257"/>
        </pc:sldMkLst>
        <pc:spChg chg="mod">
          <ac:chgData name="Alice Jeslyn" userId="c77f35f547b52d6f" providerId="LiveId" clId="{DB1E4423-3AFA-4859-8077-8CDAF93F7683}" dt="2024-11-29T14:35:29.411" v="43" actId="1076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Alice Jeslyn" userId="c77f35f547b52d6f" providerId="LiveId" clId="{DB1E4423-3AFA-4859-8077-8CDAF93F7683}" dt="2024-11-29T14:35:16.142" v="42" actId="1038"/>
        <pc:sldMkLst>
          <pc:docMk/>
          <pc:sldMk cId="0" sldId="259"/>
        </pc:sldMkLst>
        <pc:spChg chg="mod">
          <ac:chgData name="Alice Jeslyn" userId="c77f35f547b52d6f" providerId="LiveId" clId="{DB1E4423-3AFA-4859-8077-8CDAF93F7683}" dt="2024-11-29T14:35:16.142" v="42" actId="1038"/>
          <ac:spMkLst>
            <pc:docMk/>
            <pc:sldMk cId="0" sldId="259"/>
            <ac:spMk id="2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33:11.473" v="36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32:47.165" v="34" actId="14100"/>
          <ac:spMkLst>
            <pc:docMk/>
            <pc:sldMk cId="0" sldId="259"/>
            <ac:spMk id="11" creationId="{00000000-0000-0000-0000-000000000000}"/>
          </ac:spMkLst>
        </pc:spChg>
      </pc:sldChg>
      <pc:sldChg chg="modSp mod">
        <pc:chgData name="Alice Jeslyn" userId="c77f35f547b52d6f" providerId="LiveId" clId="{DB1E4423-3AFA-4859-8077-8CDAF93F7683}" dt="2024-11-29T14:32:13.830" v="33" actId="1038"/>
        <pc:sldMkLst>
          <pc:docMk/>
          <pc:sldMk cId="0" sldId="261"/>
        </pc:sldMkLst>
        <pc:spChg chg="mod">
          <ac:chgData name="Alice Jeslyn" userId="c77f35f547b52d6f" providerId="LiveId" clId="{DB1E4423-3AFA-4859-8077-8CDAF93F7683}" dt="2024-11-29T14:32:13.830" v="33" actId="1038"/>
          <ac:spMkLst>
            <pc:docMk/>
            <pc:sldMk cId="0" sldId="261"/>
            <ac:spMk id="2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32:01.732" v="27" actId="113"/>
          <ac:spMkLst>
            <pc:docMk/>
            <pc:sldMk cId="0" sldId="261"/>
            <ac:spMk id="6" creationId="{00000000-0000-0000-0000-000000000000}"/>
          </ac:spMkLst>
        </pc:spChg>
      </pc:sldChg>
      <pc:sldChg chg="modSp mod">
        <pc:chgData name="Alice Jeslyn" userId="c77f35f547b52d6f" providerId="LiveId" clId="{DB1E4423-3AFA-4859-8077-8CDAF93F7683}" dt="2024-11-29T14:31:02.557" v="20" actId="1038"/>
        <pc:sldMkLst>
          <pc:docMk/>
          <pc:sldMk cId="0" sldId="267"/>
        </pc:sldMkLst>
        <pc:spChg chg="mod">
          <ac:chgData name="Alice Jeslyn" userId="c77f35f547b52d6f" providerId="LiveId" clId="{DB1E4423-3AFA-4859-8077-8CDAF93F7683}" dt="2024-11-29T14:31:02.557" v="20" actId="1038"/>
          <ac:spMkLst>
            <pc:docMk/>
            <pc:sldMk cId="0" sldId="267"/>
            <ac:spMk id="2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29:58.841" v="4" actId="14100"/>
          <ac:spMkLst>
            <pc:docMk/>
            <pc:sldMk cId="0" sldId="267"/>
            <ac:spMk id="10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30:21.473" v="9" actId="14100"/>
          <ac:spMkLst>
            <pc:docMk/>
            <pc:sldMk cId="0" sldId="267"/>
            <ac:spMk id="12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30:32.880" v="10" actId="1076"/>
          <ac:spMkLst>
            <pc:docMk/>
            <pc:sldMk cId="0" sldId="267"/>
            <ac:spMk id="13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30:39.144" v="11" actId="14100"/>
          <ac:spMkLst>
            <pc:docMk/>
            <pc:sldMk cId="0" sldId="267"/>
            <ac:spMk id="14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30:55.628" v="18" actId="20577"/>
          <ac:spMkLst>
            <pc:docMk/>
            <pc:sldMk cId="0" sldId="267"/>
            <ac:spMk id="16" creationId="{00000000-0000-0000-0000-000000000000}"/>
          </ac:spMkLst>
        </pc:spChg>
      </pc:sldChg>
      <pc:sldChg chg="modSp mod">
        <pc:chgData name="Alice Jeslyn" userId="c77f35f547b52d6f" providerId="LiveId" clId="{DB1E4423-3AFA-4859-8077-8CDAF93F7683}" dt="2024-11-29T14:38:16.133" v="51" actId="207"/>
        <pc:sldMkLst>
          <pc:docMk/>
          <pc:sldMk cId="0" sldId="268"/>
        </pc:sldMkLst>
        <pc:spChg chg="mod">
          <ac:chgData name="Alice Jeslyn" userId="c77f35f547b52d6f" providerId="LiveId" clId="{DB1E4423-3AFA-4859-8077-8CDAF93F7683}" dt="2024-11-29T14:38:16.133" v="51" actId="207"/>
          <ac:spMkLst>
            <pc:docMk/>
            <pc:sldMk cId="0" sldId="268"/>
            <ac:spMk id="3" creationId="{00000000-0000-0000-0000-000000000000}"/>
          </ac:spMkLst>
        </pc:spChg>
      </pc:sldChg>
      <pc:sldChg chg="modSp mod">
        <pc:chgData name="Alice Jeslyn" userId="c77f35f547b52d6f" providerId="LiveId" clId="{DB1E4423-3AFA-4859-8077-8CDAF93F7683}" dt="2024-11-29T14:38:00.918" v="50" actId="1037"/>
        <pc:sldMkLst>
          <pc:docMk/>
          <pc:sldMk cId="0" sldId="269"/>
        </pc:sldMkLst>
        <pc:spChg chg="mod">
          <ac:chgData name="Alice Jeslyn" userId="c77f35f547b52d6f" providerId="LiveId" clId="{DB1E4423-3AFA-4859-8077-8CDAF93F7683}" dt="2024-11-29T14:38:00.918" v="50" actId="1037"/>
          <ac:spMkLst>
            <pc:docMk/>
            <pc:sldMk cId="0" sldId="269"/>
            <ac:spMk id="2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37:56.410" v="48" actId="207"/>
          <ac:spMkLst>
            <pc:docMk/>
            <pc:sldMk cId="0" sldId="269"/>
            <ac:spMk id="3" creationId="{00000000-0000-0000-0000-000000000000}"/>
          </ac:spMkLst>
        </pc:spChg>
      </pc:sldChg>
      <pc:sldChg chg="addSp modSp mod">
        <pc:chgData name="Alice Jeslyn" userId="c77f35f547b52d6f" providerId="LiveId" clId="{DB1E4423-3AFA-4859-8077-8CDAF93F7683}" dt="2024-11-29T14:42:25.905" v="85" actId="1038"/>
        <pc:sldMkLst>
          <pc:docMk/>
          <pc:sldMk cId="0" sldId="277"/>
        </pc:sldMkLst>
        <pc:spChg chg="mod">
          <ac:chgData name="Alice Jeslyn" userId="c77f35f547b52d6f" providerId="LiveId" clId="{DB1E4423-3AFA-4859-8077-8CDAF93F7683}" dt="2024-11-29T14:42:25.905" v="85" actId="1038"/>
          <ac:spMkLst>
            <pc:docMk/>
            <pc:sldMk cId="0" sldId="277"/>
            <ac:spMk id="2" creationId="{00000000-0000-0000-0000-000000000000}"/>
          </ac:spMkLst>
        </pc:spChg>
        <pc:spChg chg="mod">
          <ac:chgData name="Alice Jeslyn" userId="c77f35f547b52d6f" providerId="LiveId" clId="{DB1E4423-3AFA-4859-8077-8CDAF93F7683}" dt="2024-11-29T14:41:32.978" v="83" actId="20577"/>
          <ac:spMkLst>
            <pc:docMk/>
            <pc:sldMk cId="0" sldId="277"/>
            <ac:spMk id="3" creationId="{00000000-0000-0000-0000-000000000000}"/>
          </ac:spMkLst>
        </pc:spChg>
        <pc:spChg chg="add">
          <ac:chgData name="Alice Jeslyn" userId="c77f35f547b52d6f" providerId="LiveId" clId="{DB1E4423-3AFA-4859-8077-8CDAF93F7683}" dt="2024-11-29T14:39:29.198" v="52"/>
          <ac:spMkLst>
            <pc:docMk/>
            <pc:sldMk cId="0" sldId="277"/>
            <ac:spMk id="5" creationId="{3F05D8F8-5550-61AA-41C9-E5F60749608F}"/>
          </ac:spMkLst>
        </pc:spChg>
        <pc:spChg chg="add mod">
          <ac:chgData name="Alice Jeslyn" userId="c77f35f547b52d6f" providerId="LiveId" clId="{DB1E4423-3AFA-4859-8077-8CDAF93F7683}" dt="2024-11-29T14:39:34.757" v="53"/>
          <ac:spMkLst>
            <pc:docMk/>
            <pc:sldMk cId="0" sldId="277"/>
            <ac:spMk id="6" creationId="{714D9F79-728F-728C-4E10-F53A914E43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03663" y="3129674"/>
            <a:ext cx="10880675" cy="236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19"/>
              </a:lnSpc>
            </a:pPr>
            <a:r>
              <a:rPr lang="en-US" sz="13799">
                <a:solidFill>
                  <a:srgbClr val="FFFFFF"/>
                </a:solidFill>
                <a:latin typeface="Saint George"/>
              </a:rPr>
              <a:t>PACKATHON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577" y="514350"/>
            <a:ext cx="25433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#Startupindia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60696" y="514350"/>
            <a:ext cx="593373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presented by zomato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03663" y="5427115"/>
            <a:ext cx="1145262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rchitype Van Der Leck"/>
              </a:rPr>
              <a:t>Zomato   Plastic-Free   Orders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982" b="-89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4123" y="424976"/>
            <a:ext cx="17459755" cy="9437049"/>
            <a:chOff x="0" y="0"/>
            <a:chExt cx="4598454" cy="24854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8454" cy="2485478"/>
            </a:xfrm>
            <a:custGeom>
              <a:avLst/>
              <a:gdLst/>
              <a:ahLst/>
              <a:cxnLst/>
              <a:rect l="l" t="t" r="r" b="b"/>
              <a:pathLst>
                <a:path w="4598454" h="2485478">
                  <a:moveTo>
                    <a:pt x="44342" y="0"/>
                  </a:moveTo>
                  <a:lnTo>
                    <a:pt x="4554112" y="0"/>
                  </a:lnTo>
                  <a:cubicBezTo>
                    <a:pt x="4578602" y="0"/>
                    <a:pt x="4598454" y="19852"/>
                    <a:pt x="4598454" y="44342"/>
                  </a:cubicBezTo>
                  <a:lnTo>
                    <a:pt x="4598454" y="2441136"/>
                  </a:lnTo>
                  <a:cubicBezTo>
                    <a:pt x="4598454" y="2452896"/>
                    <a:pt x="4593782" y="2464175"/>
                    <a:pt x="4585467" y="2472490"/>
                  </a:cubicBezTo>
                  <a:cubicBezTo>
                    <a:pt x="4577151" y="2480806"/>
                    <a:pt x="4565872" y="2485478"/>
                    <a:pt x="4554112" y="2485478"/>
                  </a:cubicBezTo>
                  <a:lnTo>
                    <a:pt x="44342" y="2485478"/>
                  </a:lnTo>
                  <a:cubicBezTo>
                    <a:pt x="32581" y="2485478"/>
                    <a:pt x="21303" y="2480806"/>
                    <a:pt x="12987" y="2472490"/>
                  </a:cubicBezTo>
                  <a:cubicBezTo>
                    <a:pt x="4672" y="2464175"/>
                    <a:pt x="0" y="2452896"/>
                    <a:pt x="0" y="2441136"/>
                  </a:cubicBezTo>
                  <a:lnTo>
                    <a:pt x="0" y="44342"/>
                  </a:lnTo>
                  <a:cubicBezTo>
                    <a:pt x="0" y="32581"/>
                    <a:pt x="4672" y="21303"/>
                    <a:pt x="12987" y="12987"/>
                  </a:cubicBezTo>
                  <a:cubicBezTo>
                    <a:pt x="21303" y="4672"/>
                    <a:pt x="32581" y="0"/>
                    <a:pt x="44342" y="0"/>
                  </a:cubicBezTo>
                  <a:close/>
                </a:path>
              </a:pathLst>
            </a:custGeom>
            <a:solidFill>
              <a:srgbClr val="FFFFFF">
                <a:alpha val="7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98454" cy="2523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6395" y="1103463"/>
            <a:ext cx="17287482" cy="904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8"/>
              </a:lnSpc>
            </a:pPr>
            <a:r>
              <a:rPr lang="en-US" sz="3449">
                <a:solidFill>
                  <a:srgbClr val="000000"/>
                </a:solidFill>
                <a:latin typeface="Copperplate Gothic 29 AB Bold"/>
              </a:rPr>
              <a:t>PROCESS TO APPLY PLA AS A LEAK PROOF LAYER FOR A DESIGNED CONTAINER</a:t>
            </a:r>
          </a:p>
          <a:p>
            <a:pPr>
              <a:lnSpc>
                <a:spcPts val="4128"/>
              </a:lnSpc>
            </a:pPr>
            <a:endParaRPr lang="en-US" sz="344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4128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Copperplate Gothic 29 AB Bold"/>
              </a:rPr>
              <a:t>1.Designing the Container                                     5. Quality Control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Copperplate Gothic 29 AB Bold"/>
              </a:rPr>
              <a:t>2.Material Selection                                              6. Surface Treatment (Optional)                             </a:t>
            </a:r>
          </a:p>
          <a:p>
            <a:pPr>
              <a:lnSpc>
                <a:spcPts val="4128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Copperplate Gothic 29 AB Bold"/>
              </a:rPr>
              <a:t>3.Injection Molding                                               7. Packaging                                </a:t>
            </a:r>
          </a:p>
          <a:p>
            <a:pPr>
              <a:lnSpc>
                <a:spcPts val="4128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Copperplate Gothic 29 AB Bold"/>
              </a:rPr>
              <a:t>4. Cooling and Solidification</a:t>
            </a:r>
          </a:p>
          <a:p>
            <a:pPr>
              <a:lnSpc>
                <a:spcPts val="4128"/>
              </a:lnSpc>
              <a:spcBef>
                <a:spcPct val="0"/>
              </a:spcBef>
            </a:pPr>
            <a:endParaRPr lang="en-US" sz="294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4128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Copperplate Gothic 29 AB Bold"/>
              </a:rPr>
              <a:t>BENEFITS:</a:t>
            </a:r>
          </a:p>
          <a:p>
            <a:pPr marL="636699" lvl="1" indent="-318349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opperplate Gothic 29 AB Bold"/>
              </a:rPr>
              <a:t>They don't have the same harmful chemical composition as petroleum-based products.</a:t>
            </a:r>
          </a:p>
          <a:p>
            <a:pPr marL="636699" lvl="1" indent="-318349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opperplate Gothic 29 AB Bold"/>
              </a:rPr>
              <a:t>As strong as many conventional plastics.</a:t>
            </a:r>
          </a:p>
          <a:p>
            <a:pPr marL="636699" lvl="1" indent="-318349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opperplate Gothic 29 AB Bold"/>
              </a:rPr>
              <a:t>Freezer-safe.</a:t>
            </a:r>
          </a:p>
          <a:p>
            <a:pPr marL="636699" lvl="1" indent="-318349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opperplate Gothic 29 AB Bold"/>
                <a:ea typeface="Copperplate Gothic 29 AB Bold"/>
              </a:rPr>
              <a:t>Cups can handle temperatures of up to 110°F (PLA utensils can handle temperatures up to 200°F)</a:t>
            </a:r>
          </a:p>
          <a:p>
            <a:pPr marL="636699" lvl="1" indent="-318349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Copperplate Gothic 29 AB Bold"/>
              </a:rPr>
              <a:t>Non-toxic, carbon-neutral, and 100% renewable.</a:t>
            </a:r>
          </a:p>
          <a:p>
            <a:pPr>
              <a:lnSpc>
                <a:spcPts val="4128"/>
              </a:lnSpc>
              <a:spcBef>
                <a:spcPct val="0"/>
              </a:spcBef>
            </a:pPr>
            <a:endParaRPr lang="en-US" sz="294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4128"/>
              </a:lnSpc>
              <a:spcBef>
                <a:spcPct val="0"/>
              </a:spcBef>
            </a:pPr>
            <a:endParaRPr lang="en-US" sz="294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4128"/>
              </a:lnSpc>
              <a:spcBef>
                <a:spcPct val="0"/>
              </a:spcBef>
            </a:pPr>
            <a:endParaRPr lang="en-US" sz="2949">
              <a:solidFill>
                <a:srgbClr val="000000"/>
              </a:solidFill>
              <a:latin typeface="Copperplate Gothic 29 AB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871505"/>
            <a:ext cx="18288000" cy="12158505"/>
          </a:xfrm>
          <a:custGeom>
            <a:avLst/>
            <a:gdLst/>
            <a:ahLst/>
            <a:cxnLst/>
            <a:rect l="l" t="t" r="r" b="b"/>
            <a:pathLst>
              <a:path w="18288000" h="12158505">
                <a:moveTo>
                  <a:pt x="0" y="0"/>
                </a:moveTo>
                <a:lnTo>
                  <a:pt x="18288000" y="0"/>
                </a:lnTo>
                <a:lnTo>
                  <a:pt x="18288000" y="12158505"/>
                </a:lnTo>
                <a:lnTo>
                  <a:pt x="0" y="1215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0396" y="1536573"/>
            <a:ext cx="16893812" cy="8337074"/>
            <a:chOff x="0" y="0"/>
            <a:chExt cx="4449399" cy="21957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9399" cy="2195773"/>
            </a:xfrm>
            <a:custGeom>
              <a:avLst/>
              <a:gdLst/>
              <a:ahLst/>
              <a:cxnLst/>
              <a:rect l="l" t="t" r="r" b="b"/>
              <a:pathLst>
                <a:path w="4449399" h="2195773">
                  <a:moveTo>
                    <a:pt x="45827" y="0"/>
                  </a:moveTo>
                  <a:lnTo>
                    <a:pt x="4403572" y="0"/>
                  </a:lnTo>
                  <a:cubicBezTo>
                    <a:pt x="4428882" y="0"/>
                    <a:pt x="4449399" y="20517"/>
                    <a:pt x="4449399" y="45827"/>
                  </a:cubicBezTo>
                  <a:lnTo>
                    <a:pt x="4449399" y="2149946"/>
                  </a:lnTo>
                  <a:cubicBezTo>
                    <a:pt x="4449399" y="2175255"/>
                    <a:pt x="4428882" y="2195773"/>
                    <a:pt x="4403572" y="2195773"/>
                  </a:cubicBezTo>
                  <a:lnTo>
                    <a:pt x="45827" y="2195773"/>
                  </a:lnTo>
                  <a:cubicBezTo>
                    <a:pt x="33673" y="2195773"/>
                    <a:pt x="22017" y="2190945"/>
                    <a:pt x="13422" y="2182350"/>
                  </a:cubicBezTo>
                  <a:cubicBezTo>
                    <a:pt x="4828" y="2173756"/>
                    <a:pt x="0" y="2162100"/>
                    <a:pt x="0" y="2149946"/>
                  </a:cubicBezTo>
                  <a:lnTo>
                    <a:pt x="0" y="45827"/>
                  </a:lnTo>
                  <a:cubicBezTo>
                    <a:pt x="0" y="33673"/>
                    <a:pt x="4828" y="22017"/>
                    <a:pt x="13422" y="13422"/>
                  </a:cubicBezTo>
                  <a:cubicBezTo>
                    <a:pt x="22017" y="4828"/>
                    <a:pt x="33673" y="0"/>
                    <a:pt x="45827" y="0"/>
                  </a:cubicBezTo>
                  <a:close/>
                </a:path>
              </a:pathLst>
            </a:custGeom>
            <a:solidFill>
              <a:srgbClr val="D7CDC0">
                <a:alpha val="6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49399" cy="223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12298" y="200025"/>
            <a:ext cx="11863405" cy="132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  <a:spcBef>
                <a:spcPct val="0"/>
              </a:spcBef>
            </a:pPr>
            <a:r>
              <a:rPr lang="en-US" sz="9999" spc="419">
                <a:solidFill>
                  <a:srgbClr val="B76E22"/>
                </a:solidFill>
                <a:latin typeface="Alfa Slab One Bold"/>
              </a:rPr>
              <a:t>OUR PRODUCTS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093" y="1918368"/>
            <a:ext cx="16713041" cy="92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A3571C"/>
                </a:solidFill>
                <a:latin typeface="Lovelace Bold"/>
              </a:rPr>
              <a:t>    TRANSFER PROOF MEALS CONTAINER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4093" y="3011170"/>
            <a:ext cx="14647426" cy="92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A3571C"/>
                </a:solidFill>
                <a:latin typeface="Lovelace Bold"/>
              </a:rPr>
              <a:t>    LEAK PROOF GRAVY CONTAINER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093" y="4222115"/>
            <a:ext cx="8533209" cy="92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A3571C"/>
                </a:solidFill>
                <a:latin typeface="Lovelace Bold"/>
              </a:rPr>
              <a:t>    SIDE CONTAINER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488" y="5186282"/>
            <a:ext cx="13248100" cy="92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A3571C"/>
                </a:solidFill>
                <a:latin typeface="Lovelace Bold"/>
              </a:rPr>
              <a:t>    MINI DIPS CONTAINER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4093" y="6147737"/>
            <a:ext cx="6646529" cy="92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A3571C"/>
                </a:solidFill>
                <a:latin typeface="Lovelace Bold"/>
              </a:rPr>
              <a:t>    DRINKS CUP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488" y="7109192"/>
            <a:ext cx="10945535" cy="92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A3571C"/>
                </a:solidFill>
                <a:latin typeface="Lovelace Bold"/>
              </a:rPr>
              <a:t>    COCONUT LEAF STRAW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23" b="-131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8450" y="2669843"/>
            <a:ext cx="3144919" cy="5157105"/>
          </a:xfrm>
          <a:custGeom>
            <a:avLst/>
            <a:gdLst/>
            <a:ahLst/>
            <a:cxnLst/>
            <a:rect l="l" t="t" r="r" b="b"/>
            <a:pathLst>
              <a:path w="3144919" h="5157105">
                <a:moveTo>
                  <a:pt x="0" y="0"/>
                </a:moveTo>
                <a:lnTo>
                  <a:pt x="3144919" y="0"/>
                </a:lnTo>
                <a:lnTo>
                  <a:pt x="3144919" y="5157105"/>
                </a:lnTo>
                <a:lnTo>
                  <a:pt x="0" y="5157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3583369" y="2669843"/>
            <a:ext cx="1040436" cy="185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>
            <a:off x="3063312" y="7240162"/>
            <a:ext cx="1752492" cy="380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4815804" y="2393377"/>
            <a:ext cx="3525083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hrikhand"/>
              </a:rPr>
              <a:t>GRAVY BOWL LID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15804" y="6944887"/>
            <a:ext cx="413956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hrikhand"/>
              </a:rPr>
              <a:t>GRAVY CONTRAINER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15804" y="4724780"/>
            <a:ext cx="28224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hrikhand"/>
              </a:rPr>
              <a:t>PLA COATNG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3063156" y="5020055"/>
            <a:ext cx="1752648" cy="373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11333306" y="431494"/>
            <a:ext cx="3982893" cy="290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000000"/>
                </a:solidFill>
                <a:latin typeface="Aperture"/>
              </a:rPr>
              <a:t>Container Bowl Cost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nton"/>
              </a:rPr>
              <a:t>Sugarcane Raw Material=1rs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nton"/>
              </a:rPr>
              <a:t>Transportation=1rs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nton"/>
              </a:rPr>
              <a:t>Processing=1.30rs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nton"/>
              </a:rPr>
              <a:t>Packaging=0.75rs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Anton"/>
              </a:rPr>
              <a:t>Exportation=1.15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916708" y="3318205"/>
            <a:ext cx="480726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1843750" y="3261055"/>
            <a:ext cx="2449876" cy="467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Canva Sans"/>
              </a:rPr>
              <a:t>Totall</a:t>
            </a:r>
            <a:r>
              <a:rPr lang="en-US" sz="2799" dirty="0">
                <a:solidFill>
                  <a:srgbClr val="000000"/>
                </a:solidFill>
                <a:latin typeface="Canva Sans"/>
              </a:rPr>
              <a:t>=5.20rs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916708" y="3848100"/>
            <a:ext cx="480726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843750" y="4421352"/>
            <a:ext cx="3144919" cy="2405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000000"/>
                </a:solidFill>
                <a:latin typeface="Aperture"/>
              </a:rPr>
              <a:t>Container Lid Cost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nton"/>
              </a:rPr>
              <a:t> Raw Material=0.75rs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nton"/>
              </a:rPr>
              <a:t>Transportation=1rs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nton"/>
              </a:rPr>
              <a:t>Processing=0.75rs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Anton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10916708" y="6459742"/>
            <a:ext cx="480726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1843750" y="6402592"/>
            <a:ext cx="2600184" cy="481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Canva Sans"/>
              </a:rPr>
              <a:t>Totall</a:t>
            </a:r>
            <a:r>
              <a:rPr lang="en-US" sz="2799" dirty="0">
                <a:solidFill>
                  <a:srgbClr val="000000"/>
                </a:solidFill>
                <a:latin typeface="Canva Sans"/>
              </a:rPr>
              <a:t>=2.50rs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0916708" y="6902973"/>
            <a:ext cx="480726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9617089" y="8118870"/>
            <a:ext cx="7105888" cy="75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nva Sans"/>
              </a:rPr>
              <a:t>Overall Total=8.70rs/piece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20467" y="7411612"/>
            <a:ext cx="2152758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nton"/>
              </a:rPr>
              <a:t>PLA Coating=1rs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8605" y="-39358"/>
            <a:ext cx="18546605" cy="10393826"/>
          </a:xfrm>
          <a:custGeom>
            <a:avLst/>
            <a:gdLst/>
            <a:ahLst/>
            <a:cxnLst/>
            <a:rect l="l" t="t" r="r" b="b"/>
            <a:pathLst>
              <a:path w="18546605" h="10393826">
                <a:moveTo>
                  <a:pt x="0" y="0"/>
                </a:moveTo>
                <a:lnTo>
                  <a:pt x="18546605" y="0"/>
                </a:lnTo>
                <a:lnTo>
                  <a:pt x="18546605" y="10393827"/>
                </a:lnTo>
                <a:lnTo>
                  <a:pt x="0" y="10393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58605" y="4155165"/>
            <a:ext cx="18805209" cy="221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97"/>
              </a:lnSpc>
            </a:pPr>
            <a:r>
              <a:rPr lang="en-US" sz="16597" dirty="0">
                <a:solidFill>
                  <a:schemeClr val="accent6">
                    <a:lumMod val="20000"/>
                    <a:lumOff val="80000"/>
                  </a:schemeClr>
                </a:solidFill>
                <a:latin typeface="Big Shoulders Display Bold"/>
              </a:rPr>
              <a:t>LEAK PROOF GRAVY BOWL</a:t>
            </a:r>
          </a:p>
        </p:txBody>
      </p:sp>
      <p:sp>
        <p:nvSpPr>
          <p:cNvPr id="4" name="Freeform 4"/>
          <p:cNvSpPr/>
          <p:nvPr/>
        </p:nvSpPr>
        <p:spPr>
          <a:xfrm>
            <a:off x="3478278" y="0"/>
            <a:ext cx="11072838" cy="9986747"/>
          </a:xfrm>
          <a:custGeom>
            <a:avLst/>
            <a:gdLst/>
            <a:ahLst/>
            <a:cxnLst/>
            <a:rect l="l" t="t" r="r" b="b"/>
            <a:pathLst>
              <a:path w="11072838" h="9986747">
                <a:moveTo>
                  <a:pt x="0" y="0"/>
                </a:moveTo>
                <a:lnTo>
                  <a:pt x="11072839" y="0"/>
                </a:lnTo>
                <a:lnTo>
                  <a:pt x="11072839" y="9986747"/>
                </a:lnTo>
                <a:lnTo>
                  <a:pt x="0" y="9986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</a:blip>
            <a:stretch>
              <a:fillRect/>
            </a:stretch>
          </a:blipFill>
          <a:ln w="123825" cap="rnd">
            <a:solidFill>
              <a:srgbClr val="000000">
                <a:alpha val="63922"/>
              </a:srgbClr>
            </a:solidFill>
            <a:prstDash val="solid"/>
            <a:round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" t="-979" r="-1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25900" y="4422760"/>
            <a:ext cx="18739801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00"/>
              </a:lnSpc>
            </a:pPr>
            <a:r>
              <a:rPr lang="en-US" sz="15500" dirty="0">
                <a:solidFill>
                  <a:schemeClr val="accent6">
                    <a:lumMod val="20000"/>
                    <a:lumOff val="80000"/>
                  </a:schemeClr>
                </a:solidFill>
                <a:latin typeface="Big Shoulders Display Bold"/>
              </a:rPr>
              <a:t>TRANSFER PROOF MEAL BOX</a:t>
            </a:r>
          </a:p>
        </p:txBody>
      </p:sp>
      <p:sp>
        <p:nvSpPr>
          <p:cNvPr id="4" name="Freeform 4"/>
          <p:cNvSpPr/>
          <p:nvPr/>
        </p:nvSpPr>
        <p:spPr>
          <a:xfrm>
            <a:off x="2540860" y="0"/>
            <a:ext cx="13070190" cy="10287000"/>
          </a:xfrm>
          <a:custGeom>
            <a:avLst/>
            <a:gdLst/>
            <a:ahLst/>
            <a:cxnLst/>
            <a:rect l="l" t="t" r="r" b="b"/>
            <a:pathLst>
              <a:path w="13070190" h="10287000">
                <a:moveTo>
                  <a:pt x="0" y="0"/>
                </a:moveTo>
                <a:lnTo>
                  <a:pt x="13070190" y="0"/>
                </a:lnTo>
                <a:lnTo>
                  <a:pt x="130701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t="-1052"/>
            </a:stretch>
          </a:blipFill>
          <a:ln w="123825" cap="rnd">
            <a:solidFill>
              <a:srgbClr val="000000">
                <a:alpha val="62745"/>
              </a:srgbClr>
            </a:solidFill>
            <a:prstDash val="solid"/>
            <a:round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536" y="-35354"/>
            <a:ext cx="18419071" cy="10322354"/>
          </a:xfrm>
          <a:custGeom>
            <a:avLst/>
            <a:gdLst/>
            <a:ahLst/>
            <a:cxnLst/>
            <a:rect l="l" t="t" r="r" b="b"/>
            <a:pathLst>
              <a:path w="18419071" h="10322354">
                <a:moveTo>
                  <a:pt x="0" y="0"/>
                </a:moveTo>
                <a:lnTo>
                  <a:pt x="18419072" y="0"/>
                </a:lnTo>
                <a:lnTo>
                  <a:pt x="18419072" y="10322354"/>
                </a:lnTo>
                <a:lnTo>
                  <a:pt x="0" y="1032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375100" y="3664614"/>
            <a:ext cx="23038201" cy="343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97"/>
              </a:lnSpc>
            </a:pPr>
            <a:r>
              <a:rPr lang="en-US" sz="25697">
                <a:solidFill>
                  <a:srgbClr val="A3571C"/>
                </a:solidFill>
                <a:latin typeface="Big Shoulders Display Bold"/>
              </a:rPr>
              <a:t>SIDE CONTAINER</a:t>
            </a:r>
          </a:p>
        </p:txBody>
      </p:sp>
      <p:sp>
        <p:nvSpPr>
          <p:cNvPr id="4" name="Freeform 4"/>
          <p:cNvSpPr/>
          <p:nvPr/>
        </p:nvSpPr>
        <p:spPr>
          <a:xfrm>
            <a:off x="1844498" y="0"/>
            <a:ext cx="14649178" cy="10322354"/>
          </a:xfrm>
          <a:custGeom>
            <a:avLst/>
            <a:gdLst/>
            <a:ahLst/>
            <a:cxnLst/>
            <a:rect l="l" t="t" r="r" b="b"/>
            <a:pathLst>
              <a:path w="14649178" h="10322354">
                <a:moveTo>
                  <a:pt x="0" y="0"/>
                </a:moveTo>
                <a:lnTo>
                  <a:pt x="14649178" y="0"/>
                </a:lnTo>
                <a:lnTo>
                  <a:pt x="14649178" y="10322354"/>
                </a:lnTo>
                <a:lnTo>
                  <a:pt x="0" y="1032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  <a:ln w="152400" cap="rnd">
            <a:solidFill>
              <a:srgbClr val="000000">
                <a:alpha val="60000"/>
              </a:srgbClr>
            </a:solidFill>
            <a:prstDash val="solid"/>
            <a:round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603" y="0"/>
            <a:ext cx="18453063" cy="10341404"/>
          </a:xfrm>
          <a:custGeom>
            <a:avLst/>
            <a:gdLst/>
            <a:ahLst/>
            <a:cxnLst/>
            <a:rect l="l" t="t" r="r" b="b"/>
            <a:pathLst>
              <a:path w="18453063" h="10341404">
                <a:moveTo>
                  <a:pt x="0" y="0"/>
                </a:moveTo>
                <a:lnTo>
                  <a:pt x="18453064" y="0"/>
                </a:lnTo>
                <a:lnTo>
                  <a:pt x="18453064" y="10341404"/>
                </a:lnTo>
                <a:lnTo>
                  <a:pt x="0" y="1034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3362" y="3741598"/>
            <a:ext cx="18026099" cy="23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9"/>
              </a:lnSpc>
            </a:pPr>
            <a:r>
              <a:rPr lang="en-US" sz="17999">
                <a:solidFill>
                  <a:srgbClr val="90623C"/>
                </a:solidFill>
                <a:latin typeface="Big Shoulders Display Bold"/>
              </a:rPr>
              <a:t>COCONUT LEAF STRAW</a:t>
            </a:r>
          </a:p>
        </p:txBody>
      </p:sp>
      <p:sp>
        <p:nvSpPr>
          <p:cNvPr id="4" name="Freeform 4"/>
          <p:cNvSpPr/>
          <p:nvPr/>
        </p:nvSpPr>
        <p:spPr>
          <a:xfrm>
            <a:off x="2966417" y="0"/>
            <a:ext cx="12133023" cy="10287000"/>
          </a:xfrm>
          <a:custGeom>
            <a:avLst/>
            <a:gdLst/>
            <a:ahLst/>
            <a:cxnLst/>
            <a:rect l="l" t="t" r="r" b="b"/>
            <a:pathLst>
              <a:path w="12133023" h="10287000">
                <a:moveTo>
                  <a:pt x="0" y="0"/>
                </a:moveTo>
                <a:lnTo>
                  <a:pt x="12133024" y="0"/>
                </a:lnTo>
                <a:lnTo>
                  <a:pt x="121330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/>
            </a:stretch>
          </a:blipFill>
          <a:ln w="123825" cap="rnd">
            <a:solidFill>
              <a:srgbClr val="000000">
                <a:alpha val="57647"/>
              </a:srgbClr>
            </a:solidFill>
            <a:prstDash val="solid"/>
            <a:round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90944"/>
          </a:xfrm>
          <a:custGeom>
            <a:avLst/>
            <a:gdLst/>
            <a:ahLst/>
            <a:cxnLst/>
            <a:rect l="l" t="t" r="r" b="b"/>
            <a:pathLst>
              <a:path w="18288000" h="10790944">
                <a:moveTo>
                  <a:pt x="0" y="0"/>
                </a:moveTo>
                <a:lnTo>
                  <a:pt x="18288000" y="0"/>
                </a:lnTo>
                <a:lnTo>
                  <a:pt x="18288000" y="10790944"/>
                </a:lnTo>
                <a:lnTo>
                  <a:pt x="0" y="1079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81" b="-988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681441"/>
            <a:ext cx="18222982" cy="3400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97"/>
              </a:lnSpc>
            </a:pPr>
            <a:r>
              <a:rPr lang="en-US" sz="25497">
                <a:solidFill>
                  <a:srgbClr val="000000"/>
                </a:solidFill>
                <a:latin typeface="Big Shoulders Display Bold"/>
              </a:rPr>
              <a:t>GRAVY BOWL LID</a:t>
            </a:r>
          </a:p>
        </p:txBody>
      </p:sp>
      <p:sp>
        <p:nvSpPr>
          <p:cNvPr id="4" name="Freeform 4"/>
          <p:cNvSpPr/>
          <p:nvPr/>
        </p:nvSpPr>
        <p:spPr>
          <a:xfrm>
            <a:off x="2593731" y="0"/>
            <a:ext cx="13100538" cy="10287000"/>
          </a:xfrm>
          <a:custGeom>
            <a:avLst/>
            <a:gdLst/>
            <a:ahLst/>
            <a:cxnLst/>
            <a:rect l="l" t="t" r="r" b="b"/>
            <a:pathLst>
              <a:path w="13100538" h="10287000">
                <a:moveTo>
                  <a:pt x="0" y="0"/>
                </a:moveTo>
                <a:lnTo>
                  <a:pt x="13100538" y="0"/>
                </a:lnTo>
                <a:lnTo>
                  <a:pt x="131005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/>
            </a:stretch>
          </a:blipFill>
          <a:ln w="190500" cap="rnd">
            <a:solidFill>
              <a:srgbClr val="000000">
                <a:alpha val="64706"/>
              </a:srgbClr>
            </a:solidFill>
            <a:prstDash val="solid"/>
            <a:round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38355"/>
          </a:xfrm>
          <a:custGeom>
            <a:avLst/>
            <a:gdLst/>
            <a:ahLst/>
            <a:cxnLst/>
            <a:rect l="l" t="t" r="r" b="b"/>
            <a:pathLst>
              <a:path w="18288000" h="10438355">
                <a:moveTo>
                  <a:pt x="0" y="0"/>
                </a:moveTo>
                <a:lnTo>
                  <a:pt x="18288000" y="0"/>
                </a:lnTo>
                <a:lnTo>
                  <a:pt x="18288000" y="10438355"/>
                </a:lnTo>
                <a:lnTo>
                  <a:pt x="0" y="1043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04" b="-119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508920" y="3447054"/>
            <a:ext cx="19305840" cy="411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7"/>
              </a:lnSpc>
            </a:pPr>
            <a:r>
              <a:rPr lang="en-US" sz="30787">
                <a:solidFill>
                  <a:srgbClr val="000000"/>
                </a:solidFill>
                <a:latin typeface="Big Shoulders Display Bold"/>
              </a:rPr>
              <a:t>MEAL BOX LID</a:t>
            </a:r>
          </a:p>
        </p:txBody>
      </p:sp>
      <p:sp>
        <p:nvSpPr>
          <p:cNvPr id="4" name="Freeform 4"/>
          <p:cNvSpPr/>
          <p:nvPr/>
        </p:nvSpPr>
        <p:spPr>
          <a:xfrm>
            <a:off x="2650741" y="0"/>
            <a:ext cx="12986518" cy="10287000"/>
          </a:xfrm>
          <a:custGeom>
            <a:avLst/>
            <a:gdLst/>
            <a:ahLst/>
            <a:cxnLst/>
            <a:rect l="l" t="t" r="r" b="b"/>
            <a:pathLst>
              <a:path w="12986518" h="10287000">
                <a:moveTo>
                  <a:pt x="0" y="0"/>
                </a:moveTo>
                <a:lnTo>
                  <a:pt x="12986518" y="0"/>
                </a:lnTo>
                <a:lnTo>
                  <a:pt x="129865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  <a:ln w="219075" cap="rnd">
            <a:solidFill>
              <a:srgbClr val="000000">
                <a:alpha val="74902"/>
              </a:srgbClr>
            </a:solidFill>
            <a:prstDash val="solid"/>
            <a:round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98826" cy="10315380"/>
          </a:xfrm>
          <a:custGeom>
            <a:avLst/>
            <a:gdLst/>
            <a:ahLst/>
            <a:cxnLst/>
            <a:rect l="l" t="t" r="r" b="b"/>
            <a:pathLst>
              <a:path w="18398826" h="10315380">
                <a:moveTo>
                  <a:pt x="0" y="0"/>
                </a:moveTo>
                <a:lnTo>
                  <a:pt x="18398826" y="0"/>
                </a:lnTo>
                <a:lnTo>
                  <a:pt x="18398826" y="10315380"/>
                </a:lnTo>
                <a:lnTo>
                  <a:pt x="0" y="1031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7" t="-13656" b="-136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12037" y="3955004"/>
            <a:ext cx="18912074" cy="291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99"/>
              </a:lnSpc>
            </a:pPr>
            <a:r>
              <a:rPr lang="en-US" sz="21899">
                <a:solidFill>
                  <a:srgbClr val="000000"/>
                </a:solidFill>
                <a:latin typeface="Big Shoulders Display Bold"/>
              </a:rPr>
              <a:t>SIDE CONTAINER LID</a:t>
            </a:r>
          </a:p>
        </p:txBody>
      </p:sp>
      <p:sp>
        <p:nvSpPr>
          <p:cNvPr id="4" name="Freeform 4"/>
          <p:cNvSpPr/>
          <p:nvPr/>
        </p:nvSpPr>
        <p:spPr>
          <a:xfrm>
            <a:off x="1825732" y="0"/>
            <a:ext cx="14636537" cy="10287000"/>
          </a:xfrm>
          <a:custGeom>
            <a:avLst/>
            <a:gdLst/>
            <a:ahLst/>
            <a:cxnLst/>
            <a:rect l="l" t="t" r="r" b="b"/>
            <a:pathLst>
              <a:path w="14636537" h="10287000">
                <a:moveTo>
                  <a:pt x="0" y="0"/>
                </a:moveTo>
                <a:lnTo>
                  <a:pt x="14636536" y="0"/>
                </a:lnTo>
                <a:lnTo>
                  <a:pt x="146365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  <a:ln w="104775" cap="rnd">
            <a:solidFill>
              <a:srgbClr val="000000">
                <a:alpha val="80000"/>
              </a:srgbClr>
            </a:solidFill>
            <a:prstDash val="solid"/>
            <a:round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363" y="-2994"/>
            <a:ext cx="18341615" cy="10231294"/>
          </a:xfrm>
          <a:custGeom>
            <a:avLst/>
            <a:gdLst/>
            <a:ahLst/>
            <a:cxnLst/>
            <a:rect l="l" t="t" r="r" b="b"/>
            <a:pathLst>
              <a:path w="18341615" h="10231294">
                <a:moveTo>
                  <a:pt x="0" y="0"/>
                </a:moveTo>
                <a:lnTo>
                  <a:pt x="18341615" y="0"/>
                </a:lnTo>
                <a:lnTo>
                  <a:pt x="18341615" y="10231294"/>
                </a:lnTo>
                <a:lnTo>
                  <a:pt x="0" y="10231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28" b="-1018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770649" y="1120595"/>
            <a:ext cx="7362055" cy="8128778"/>
            <a:chOff x="0" y="0"/>
            <a:chExt cx="1938977" cy="2140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8977" cy="2140913"/>
            </a:xfrm>
            <a:custGeom>
              <a:avLst/>
              <a:gdLst/>
              <a:ahLst/>
              <a:cxnLst/>
              <a:rect l="l" t="t" r="r" b="b"/>
              <a:pathLst>
                <a:path w="1938977" h="2140913">
                  <a:moveTo>
                    <a:pt x="105160" y="0"/>
                  </a:moveTo>
                  <a:lnTo>
                    <a:pt x="1833818" y="0"/>
                  </a:lnTo>
                  <a:cubicBezTo>
                    <a:pt x="1861708" y="0"/>
                    <a:pt x="1888455" y="11079"/>
                    <a:pt x="1908177" y="30801"/>
                  </a:cubicBezTo>
                  <a:cubicBezTo>
                    <a:pt x="1927898" y="50522"/>
                    <a:pt x="1938977" y="77270"/>
                    <a:pt x="1938977" y="105160"/>
                  </a:cubicBezTo>
                  <a:lnTo>
                    <a:pt x="1938977" y="2035753"/>
                  </a:lnTo>
                  <a:cubicBezTo>
                    <a:pt x="1938977" y="2063643"/>
                    <a:pt x="1927898" y="2090391"/>
                    <a:pt x="1908177" y="2110112"/>
                  </a:cubicBezTo>
                  <a:cubicBezTo>
                    <a:pt x="1888455" y="2129833"/>
                    <a:pt x="1861708" y="2140913"/>
                    <a:pt x="1833818" y="2140913"/>
                  </a:cubicBezTo>
                  <a:lnTo>
                    <a:pt x="105160" y="2140913"/>
                  </a:lnTo>
                  <a:cubicBezTo>
                    <a:pt x="77270" y="2140913"/>
                    <a:pt x="50522" y="2129833"/>
                    <a:pt x="30801" y="2110112"/>
                  </a:cubicBezTo>
                  <a:cubicBezTo>
                    <a:pt x="11079" y="2090391"/>
                    <a:pt x="0" y="2063643"/>
                    <a:pt x="0" y="2035753"/>
                  </a:cubicBezTo>
                  <a:lnTo>
                    <a:pt x="0" y="105160"/>
                  </a:lnTo>
                  <a:cubicBezTo>
                    <a:pt x="0" y="77270"/>
                    <a:pt x="11079" y="50522"/>
                    <a:pt x="30801" y="30801"/>
                  </a:cubicBezTo>
                  <a:cubicBezTo>
                    <a:pt x="50522" y="11079"/>
                    <a:pt x="77270" y="0"/>
                    <a:pt x="10516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cap="rnd">
              <a:noFill/>
              <a:prstDash val="dash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38977" cy="2179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57238" y="1564213"/>
            <a:ext cx="6788875" cy="7118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ovelace"/>
              </a:rPr>
              <a:t>ABSTRACT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Glacial Indifference"/>
              </a:rPr>
              <a:t>This abstract advocates for replacing plastic packaging with eco-friendly alternatives to combat environmental damage. We are here with some eco friendly proucts that are processed from Sugarcane Baggase,Corn starch,PLA &amp;Dried coconut leaves which can reduce the usage of plastics in future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70" b="-91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50613" y="432783"/>
            <a:ext cx="14882099" cy="101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4"/>
              </a:lnSpc>
              <a:spcBef>
                <a:spcPct val="0"/>
              </a:spcBef>
            </a:pPr>
            <a:r>
              <a:rPr lang="en-US" sz="7664">
                <a:solidFill>
                  <a:srgbClr val="000000"/>
                </a:solidFill>
                <a:latin typeface="Noot Bold"/>
              </a:rPr>
              <a:t>ADVANTAGES OF THIS PROJECT!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86073" y="2171760"/>
            <a:ext cx="13031246" cy="753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ts val="3161"/>
              </a:lnSpc>
              <a:buFont typeface="Arial"/>
              <a:buChar char="•"/>
            </a:pPr>
            <a:r>
              <a:rPr lang="en-US" sz="3399" spc="186">
                <a:solidFill>
                  <a:srgbClr val="1C5805"/>
                </a:solidFill>
                <a:latin typeface="Pirou"/>
              </a:rPr>
              <a:t>COMBATING PLASTIC POLLUTION</a:t>
            </a:r>
          </a:p>
          <a:p>
            <a:pPr>
              <a:lnSpc>
                <a:spcPts val="3161"/>
              </a:lnSpc>
            </a:pPr>
            <a:endParaRPr lang="en-US" sz="3399" spc="186">
              <a:solidFill>
                <a:srgbClr val="1C5805"/>
              </a:solidFill>
              <a:latin typeface="Pirou"/>
            </a:endParaRPr>
          </a:p>
          <a:p>
            <a:pPr marL="734058" lvl="1" indent="-367029">
              <a:lnSpc>
                <a:spcPts val="3161"/>
              </a:lnSpc>
              <a:buFont typeface="Arial"/>
              <a:buChar char="•"/>
            </a:pPr>
            <a:r>
              <a:rPr lang="en-US" sz="3399" spc="186">
                <a:solidFill>
                  <a:srgbClr val="1C5805"/>
                </a:solidFill>
                <a:latin typeface="Pirou"/>
              </a:rPr>
              <a:t>Promoting sustainability</a:t>
            </a:r>
          </a:p>
          <a:p>
            <a:pPr>
              <a:lnSpc>
                <a:spcPts val="3161"/>
              </a:lnSpc>
            </a:pPr>
            <a:endParaRPr lang="en-US" sz="3399" spc="186">
              <a:solidFill>
                <a:srgbClr val="1C5805"/>
              </a:solidFill>
              <a:latin typeface="Pirou"/>
            </a:endParaRPr>
          </a:p>
          <a:p>
            <a:pPr marL="734058" lvl="1" indent="-367029">
              <a:lnSpc>
                <a:spcPts val="3161"/>
              </a:lnSpc>
              <a:buFont typeface="Arial"/>
              <a:buChar char="•"/>
            </a:pPr>
            <a:r>
              <a:rPr lang="en-US" sz="3399" spc="186">
                <a:solidFill>
                  <a:srgbClr val="1C5805"/>
                </a:solidFill>
                <a:latin typeface="Pirou"/>
              </a:rPr>
              <a:t>FAUNA FRIENDLY</a:t>
            </a:r>
          </a:p>
          <a:p>
            <a:pPr>
              <a:lnSpc>
                <a:spcPts val="3161"/>
              </a:lnSpc>
            </a:pPr>
            <a:endParaRPr lang="en-US" sz="3399" spc="186">
              <a:solidFill>
                <a:srgbClr val="1C5805"/>
              </a:solidFill>
              <a:latin typeface="Pirou"/>
            </a:endParaRPr>
          </a:p>
          <a:p>
            <a:pPr marL="734058" lvl="1" indent="-367029">
              <a:lnSpc>
                <a:spcPts val="3161"/>
              </a:lnSpc>
              <a:buFont typeface="Arial"/>
              <a:buChar char="•"/>
            </a:pPr>
            <a:r>
              <a:rPr lang="en-US" sz="3399" spc="186">
                <a:solidFill>
                  <a:srgbClr val="1C5805"/>
                </a:solidFill>
                <a:latin typeface="Pirou"/>
              </a:rPr>
              <a:t>COST EFFICIENT</a:t>
            </a:r>
          </a:p>
          <a:p>
            <a:pPr>
              <a:lnSpc>
                <a:spcPts val="3161"/>
              </a:lnSpc>
            </a:pPr>
            <a:endParaRPr lang="en-US" sz="3399" spc="186">
              <a:solidFill>
                <a:srgbClr val="1C5805"/>
              </a:solidFill>
              <a:latin typeface="Pirou"/>
            </a:endParaRPr>
          </a:p>
          <a:p>
            <a:pPr marL="734058" lvl="1" indent="-367029">
              <a:lnSpc>
                <a:spcPts val="3161"/>
              </a:lnSpc>
              <a:buFont typeface="Arial"/>
              <a:buChar char="•"/>
            </a:pPr>
            <a:r>
              <a:rPr lang="en-US" sz="3399" spc="186">
                <a:solidFill>
                  <a:srgbClr val="1C5805"/>
                </a:solidFill>
                <a:latin typeface="Pirou"/>
              </a:rPr>
              <a:t>HELPS TO PROMOTE A POLLUTION FREE ENVIRONTMENT </a:t>
            </a:r>
          </a:p>
          <a:p>
            <a:pPr>
              <a:lnSpc>
                <a:spcPts val="3161"/>
              </a:lnSpc>
            </a:pPr>
            <a:endParaRPr lang="en-US" sz="3399" spc="186">
              <a:solidFill>
                <a:srgbClr val="1C5805"/>
              </a:solidFill>
              <a:latin typeface="Pirou"/>
            </a:endParaRPr>
          </a:p>
          <a:p>
            <a:pPr marL="734058" lvl="1" indent="-367029">
              <a:lnSpc>
                <a:spcPts val="3161"/>
              </a:lnSpc>
              <a:buFont typeface="Arial"/>
              <a:buChar char="•"/>
            </a:pPr>
            <a:r>
              <a:rPr lang="en-US" sz="3399" spc="186">
                <a:solidFill>
                  <a:srgbClr val="1C5805"/>
                </a:solidFill>
                <a:latin typeface="Pirou"/>
              </a:rPr>
              <a:t>REDUCES HEALTH RISK</a:t>
            </a:r>
          </a:p>
          <a:p>
            <a:pPr>
              <a:lnSpc>
                <a:spcPts val="3161"/>
              </a:lnSpc>
            </a:pPr>
            <a:endParaRPr lang="en-US" sz="3399" spc="186">
              <a:solidFill>
                <a:srgbClr val="1C5805"/>
              </a:solidFill>
              <a:latin typeface="Pirou"/>
            </a:endParaRPr>
          </a:p>
          <a:p>
            <a:pPr marL="734058" lvl="1" indent="-367029">
              <a:lnSpc>
                <a:spcPts val="3161"/>
              </a:lnSpc>
              <a:buFont typeface="Arial"/>
              <a:buChar char="•"/>
            </a:pPr>
            <a:r>
              <a:rPr lang="en-US" sz="3399" spc="186">
                <a:solidFill>
                  <a:srgbClr val="1C5805"/>
                </a:solidFill>
                <a:latin typeface="Pirou"/>
              </a:rPr>
              <a:t>Contributing to a positive impact</a:t>
            </a:r>
          </a:p>
          <a:p>
            <a:pPr>
              <a:lnSpc>
                <a:spcPts val="3161"/>
              </a:lnSpc>
            </a:pPr>
            <a:endParaRPr lang="en-US" sz="3399" spc="186">
              <a:solidFill>
                <a:srgbClr val="1C5805"/>
              </a:solidFill>
              <a:latin typeface="Pirou"/>
            </a:endParaRPr>
          </a:p>
          <a:p>
            <a:pPr marL="734058" lvl="1" indent="-367029">
              <a:lnSpc>
                <a:spcPts val="3161"/>
              </a:lnSpc>
              <a:buFont typeface="Arial"/>
              <a:buChar char="•"/>
            </a:pPr>
            <a:r>
              <a:rPr lang="en-US" sz="3399" spc="186">
                <a:solidFill>
                  <a:srgbClr val="1C5805"/>
                </a:solidFill>
                <a:latin typeface="Pirou"/>
              </a:rPr>
              <a:t>MANUFACTURED FROM ENVIRONTMENT FRIENDLY RAW MATERIALS</a:t>
            </a:r>
          </a:p>
          <a:p>
            <a:pPr>
              <a:lnSpc>
                <a:spcPts val="3161"/>
              </a:lnSpc>
            </a:pPr>
            <a:endParaRPr lang="en-US" sz="3399" spc="186">
              <a:solidFill>
                <a:srgbClr val="1C5805"/>
              </a:solidFill>
              <a:latin typeface="Pirou"/>
            </a:endParaRPr>
          </a:p>
          <a:p>
            <a:pPr>
              <a:lnSpc>
                <a:spcPts val="2511"/>
              </a:lnSpc>
            </a:pPr>
            <a:endParaRPr lang="en-US" sz="3399" spc="186">
              <a:solidFill>
                <a:srgbClr val="1C5805"/>
              </a:solidFill>
              <a:latin typeface="Piro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57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76812"/>
            <a:ext cx="16230600" cy="9133376"/>
            <a:chOff x="0" y="0"/>
            <a:chExt cx="4274726" cy="24054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405498"/>
            </a:xfrm>
            <a:custGeom>
              <a:avLst/>
              <a:gdLst/>
              <a:ahLst/>
              <a:cxnLst/>
              <a:rect l="l" t="t" r="r" b="b"/>
              <a:pathLst>
                <a:path w="4274726" h="2405498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2357799"/>
                  </a:lnTo>
                  <a:cubicBezTo>
                    <a:pt x="4274726" y="2370449"/>
                    <a:pt x="4269700" y="2382582"/>
                    <a:pt x="4260755" y="2391527"/>
                  </a:cubicBezTo>
                  <a:cubicBezTo>
                    <a:pt x="4251809" y="2400473"/>
                    <a:pt x="4239677" y="2405498"/>
                    <a:pt x="4227026" y="2405498"/>
                  </a:cubicBezTo>
                  <a:lnTo>
                    <a:pt x="47700" y="2405498"/>
                  </a:lnTo>
                  <a:cubicBezTo>
                    <a:pt x="35049" y="2405498"/>
                    <a:pt x="22916" y="2400473"/>
                    <a:pt x="13971" y="2391527"/>
                  </a:cubicBezTo>
                  <a:cubicBezTo>
                    <a:pt x="5025" y="2382582"/>
                    <a:pt x="0" y="2370449"/>
                    <a:pt x="0" y="2357799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90623C">
                <a:alpha val="60000"/>
              </a:srgbClr>
            </a:solidFill>
            <a:ln w="190500" cap="rnd">
              <a:solidFill>
                <a:srgbClr val="000000">
                  <a:alpha val="60000"/>
                </a:srgbClr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443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8724" y="2934042"/>
            <a:ext cx="13694405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irou Cyrillic"/>
              </a:rPr>
              <a:t>Renewable Resources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7271" y="3922737"/>
            <a:ext cx="14608952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irou Cyrillic"/>
              </a:rPr>
              <a:t>Low Environmental Impact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8724" y="4772025"/>
            <a:ext cx="1560509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irou Cyrillic"/>
              </a:rPr>
              <a:t>Support for Agriculture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7271" y="5781447"/>
            <a:ext cx="14962503" cy="215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irou Cyrillic"/>
              </a:rPr>
              <a:t>Consumer Appeal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Pirou Cyrillic"/>
            </a:endParaRPr>
          </a:p>
          <a:p>
            <a:pPr marL="669288" lvl="1" indent="-334644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irou Cyrillic"/>
              </a:rPr>
              <a:t>Unique element of our project is the PLA layer that makes the container more resistant and leak proof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53610" y="1231374"/>
            <a:ext cx="12095327" cy="645393"/>
            <a:chOff x="0" y="0"/>
            <a:chExt cx="16127103" cy="86052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29828"/>
              <a:ext cx="16127103" cy="530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6"/>
                </a:lnSpc>
              </a:pPr>
              <a:r>
                <a:rPr lang="en-US" sz="2996">
                  <a:solidFill>
                    <a:srgbClr val="FFFFFF"/>
                  </a:solidFill>
                  <a:latin typeface="Pirou"/>
                </a:rPr>
                <a:t>STUFFS THAT MAKE US UNIQUE FROM OTHERS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2338" y="-28575"/>
              <a:ext cx="14742426" cy="201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501463"/>
          </a:xfrm>
          <a:custGeom>
            <a:avLst/>
            <a:gdLst/>
            <a:ahLst/>
            <a:cxnLst/>
            <a:rect l="l" t="t" r="r" b="b"/>
            <a:pathLst>
              <a:path w="18288000" h="10501463">
                <a:moveTo>
                  <a:pt x="0" y="0"/>
                </a:moveTo>
                <a:lnTo>
                  <a:pt x="18288000" y="0"/>
                </a:lnTo>
                <a:lnTo>
                  <a:pt x="18288000" y="10501463"/>
                </a:lnTo>
                <a:lnTo>
                  <a:pt x="0" y="105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195" b="-12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54879" y="1467155"/>
            <a:ext cx="14637551" cy="452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25"/>
              </a:lnSpc>
            </a:pPr>
            <a:r>
              <a:rPr lang="en-US" sz="5375" dirty="0">
                <a:solidFill>
                  <a:srgbClr val="BCBE91"/>
                </a:solidFill>
                <a:latin typeface="Lovelace Bold"/>
              </a:rPr>
              <a:t>                      Team members:</a:t>
            </a:r>
          </a:p>
          <a:p>
            <a:pPr algn="just">
              <a:lnSpc>
                <a:spcPts val="5601"/>
              </a:lnSpc>
            </a:pPr>
            <a:endParaRPr lang="en-US" sz="5375" dirty="0">
              <a:solidFill>
                <a:srgbClr val="BCBE91"/>
              </a:solidFill>
              <a:latin typeface="Lovelace Bold"/>
            </a:endParaRPr>
          </a:p>
          <a:p>
            <a:pPr algn="just">
              <a:lnSpc>
                <a:spcPts val="5601"/>
              </a:lnSpc>
            </a:pPr>
            <a:r>
              <a:rPr lang="en-US" sz="4001" dirty="0">
                <a:solidFill>
                  <a:srgbClr val="BCBE91"/>
                </a:solidFill>
                <a:latin typeface="Lovelace Bold"/>
              </a:rPr>
              <a:t>1.ALICE	JESLYN	A:	alicejeslyn781@gmail.com </a:t>
            </a:r>
          </a:p>
          <a:p>
            <a:pPr algn="just">
              <a:lnSpc>
                <a:spcPts val="5601"/>
              </a:lnSpc>
            </a:pPr>
            <a:r>
              <a:rPr lang="en-US" sz="4001" dirty="0">
                <a:solidFill>
                  <a:srgbClr val="BCBE91"/>
                </a:solidFill>
                <a:latin typeface="Lovelace Bold"/>
              </a:rPr>
              <a:t>2.ASWIN KUMAR K : aswinkumar2912@gmail.com </a:t>
            </a:r>
          </a:p>
          <a:p>
            <a:pPr algn="just">
              <a:lnSpc>
                <a:spcPts val="5601"/>
              </a:lnSpc>
            </a:pPr>
            <a:r>
              <a:rPr lang="en-US" sz="4001" dirty="0">
                <a:solidFill>
                  <a:srgbClr val="BCBE91"/>
                </a:solidFill>
                <a:latin typeface="Lovelace Bold"/>
              </a:rPr>
              <a:t>3.BINDHYA B : bindhya2004ammu@gmail.com</a:t>
            </a:r>
          </a:p>
          <a:p>
            <a:pPr algn="just">
              <a:lnSpc>
                <a:spcPts val="5601"/>
              </a:lnSpc>
            </a:pPr>
            <a:endParaRPr lang="en-US" sz="4001" dirty="0">
              <a:solidFill>
                <a:srgbClr val="BCBE91"/>
              </a:solidFill>
              <a:latin typeface="Lovela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533971" y="7216481"/>
            <a:ext cx="522005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BCBE91"/>
                </a:solidFill>
                <a:latin typeface="Amsterdam Three"/>
              </a:rPr>
              <a:t>Thank you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F05D8F8-5550-61AA-41C9-E5F607496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Gained hands-on experience with 3D printing technologies, including operating and maintaining 3D printers.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Learned the fundamentals of CAD modeling and designing components for 3D printing applications.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Contributed to real-time projects, enhancing understanding of prototyping and production processes.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14D9F79-728F-728C-4E10-F53A914E4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Gained hands-on experience with 3D printing technologies, including operating and maintaining 3D printers.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Learned the fundamentals of CAD modeling and designing components for 3D printing applications.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Contributed to real-time projects, enhancing understanding of prototyping and production processes.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8851" y="0"/>
            <a:ext cx="18536851" cy="10287000"/>
          </a:xfrm>
          <a:custGeom>
            <a:avLst/>
            <a:gdLst/>
            <a:ahLst/>
            <a:cxnLst/>
            <a:rect l="l" t="t" r="r" b="b"/>
            <a:pathLst>
              <a:path w="18536851" h="10287000">
                <a:moveTo>
                  <a:pt x="0" y="0"/>
                </a:moveTo>
                <a:lnTo>
                  <a:pt x="18536851" y="0"/>
                </a:lnTo>
                <a:lnTo>
                  <a:pt x="185368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5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285" y="357560"/>
            <a:ext cx="15483429" cy="9709980"/>
          </a:xfrm>
          <a:custGeom>
            <a:avLst/>
            <a:gdLst/>
            <a:ahLst/>
            <a:cxnLst/>
            <a:rect l="l" t="t" r="r" b="b"/>
            <a:pathLst>
              <a:path w="15483429" h="9709980">
                <a:moveTo>
                  <a:pt x="0" y="0"/>
                </a:moveTo>
                <a:lnTo>
                  <a:pt x="15483430" y="0"/>
                </a:lnTo>
                <a:lnTo>
                  <a:pt x="15483430" y="9709980"/>
                </a:lnTo>
                <a:lnTo>
                  <a:pt x="0" y="970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7" t="-10575" b="-636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C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09111"/>
          </a:xfrm>
          <a:custGeom>
            <a:avLst/>
            <a:gdLst/>
            <a:ahLst/>
            <a:cxnLst/>
            <a:rect l="l" t="t" r="r" b="b"/>
            <a:pathLst>
              <a:path w="18288000" h="10242776">
                <a:moveTo>
                  <a:pt x="0" y="0"/>
                </a:moveTo>
                <a:lnTo>
                  <a:pt x="18288000" y="0"/>
                </a:lnTo>
                <a:lnTo>
                  <a:pt x="18288000" y="10242776"/>
                </a:lnTo>
                <a:lnTo>
                  <a:pt x="0" y="10242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30" b="-90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74677" y="373987"/>
            <a:ext cx="17138647" cy="9583249"/>
            <a:chOff x="0" y="0"/>
            <a:chExt cx="4513882" cy="25239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3882" cy="2523983"/>
            </a:xfrm>
            <a:custGeom>
              <a:avLst/>
              <a:gdLst/>
              <a:ahLst/>
              <a:cxnLst/>
              <a:rect l="l" t="t" r="r" b="b"/>
              <a:pathLst>
                <a:path w="4513882" h="2523983">
                  <a:moveTo>
                    <a:pt x="45172" y="0"/>
                  </a:moveTo>
                  <a:lnTo>
                    <a:pt x="4468710" y="0"/>
                  </a:lnTo>
                  <a:cubicBezTo>
                    <a:pt x="4480690" y="0"/>
                    <a:pt x="4492180" y="4759"/>
                    <a:pt x="4500652" y="13231"/>
                  </a:cubicBezTo>
                  <a:cubicBezTo>
                    <a:pt x="4509123" y="21702"/>
                    <a:pt x="4513882" y="33192"/>
                    <a:pt x="4513882" y="45172"/>
                  </a:cubicBezTo>
                  <a:lnTo>
                    <a:pt x="4513882" y="2478811"/>
                  </a:lnTo>
                  <a:cubicBezTo>
                    <a:pt x="4513882" y="2490792"/>
                    <a:pt x="4509123" y="2502281"/>
                    <a:pt x="4500652" y="2510753"/>
                  </a:cubicBezTo>
                  <a:cubicBezTo>
                    <a:pt x="4492180" y="2519224"/>
                    <a:pt x="4480690" y="2523983"/>
                    <a:pt x="4468710" y="2523983"/>
                  </a:cubicBezTo>
                  <a:lnTo>
                    <a:pt x="45172" y="2523983"/>
                  </a:lnTo>
                  <a:cubicBezTo>
                    <a:pt x="33192" y="2523983"/>
                    <a:pt x="21702" y="2519224"/>
                    <a:pt x="13231" y="2510753"/>
                  </a:cubicBezTo>
                  <a:cubicBezTo>
                    <a:pt x="4759" y="2502281"/>
                    <a:pt x="0" y="2490792"/>
                    <a:pt x="0" y="2478811"/>
                  </a:cubicBezTo>
                  <a:lnTo>
                    <a:pt x="0" y="45172"/>
                  </a:lnTo>
                  <a:cubicBezTo>
                    <a:pt x="0" y="33192"/>
                    <a:pt x="4759" y="21702"/>
                    <a:pt x="13231" y="13231"/>
                  </a:cubicBezTo>
                  <a:cubicBezTo>
                    <a:pt x="21702" y="4759"/>
                    <a:pt x="33192" y="0"/>
                    <a:pt x="45172" y="0"/>
                  </a:cubicBez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513882" cy="2590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000000">
                      <a:alpha val="71765"/>
                    </a:srgbClr>
                  </a:solidFill>
                  <a:latin typeface="Canva Sans Bold"/>
                </a:rPr>
                <a:t>  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679603"/>
            <a:ext cx="18077568" cy="876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                             PROCESS OF MAKING COCONUT LEAF INTO STRAW</a:t>
            </a:r>
          </a:p>
          <a:p>
            <a:pPr marL="707981" lvl="1" indent="-35399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Harvesting                                    6. Drying (Again)</a:t>
            </a:r>
          </a:p>
          <a:p>
            <a:pPr marL="707981" lvl="1" indent="-35399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Drying                                           7.Cutting</a:t>
            </a:r>
          </a:p>
          <a:p>
            <a:pPr marL="707981" lvl="1" indent="-35399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Separation                                    8.Finishing</a:t>
            </a:r>
          </a:p>
          <a:p>
            <a:pPr marL="707981" lvl="1" indent="-35399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Softening                                      9.Quality Control</a:t>
            </a:r>
          </a:p>
          <a:p>
            <a:pPr marL="707981" lvl="1" indent="-35399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Pressing                                       10.Packaging</a:t>
            </a:r>
          </a:p>
          <a:p>
            <a:pPr>
              <a:lnSpc>
                <a:spcPts val="4590"/>
              </a:lnSpc>
            </a:pPr>
            <a:endParaRPr lang="en-US" sz="327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4590"/>
              </a:lnSpc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BENEFITS:</a:t>
            </a:r>
          </a:p>
          <a:p>
            <a:pPr marL="707981" lvl="1" indent="-35399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 Biodegradability</a:t>
            </a:r>
          </a:p>
          <a:p>
            <a:pPr marL="707981" lvl="1" indent="-35399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 Renewable Resource</a:t>
            </a:r>
          </a:p>
          <a:p>
            <a:pPr marL="707981" lvl="1" indent="-35399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Copperplate Gothic 29 AB Bold"/>
              </a:rPr>
              <a:t> Non-Toxic and Chemical-Free</a:t>
            </a:r>
          </a:p>
          <a:p>
            <a:pPr>
              <a:lnSpc>
                <a:spcPts val="4590"/>
              </a:lnSpc>
            </a:pPr>
            <a:endParaRPr lang="en-US" sz="327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4590"/>
              </a:lnSpc>
            </a:pPr>
            <a:endParaRPr lang="en-US" sz="327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4590"/>
              </a:lnSpc>
              <a:spcBef>
                <a:spcPct val="0"/>
              </a:spcBef>
            </a:pPr>
            <a:endParaRPr lang="en-US" sz="327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4590"/>
              </a:lnSpc>
              <a:spcBef>
                <a:spcPct val="0"/>
              </a:spcBef>
            </a:pPr>
            <a:endParaRPr lang="en-US" sz="3279">
              <a:solidFill>
                <a:srgbClr val="000000"/>
              </a:solidFill>
              <a:latin typeface="Copperplate Gothic 29 AB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0421778" y="7863112"/>
            <a:ext cx="480726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421740" y="8862275"/>
            <a:ext cx="4807268" cy="0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421778" y="4711406"/>
            <a:ext cx="4807268" cy="4150869"/>
          </a:xfrm>
          <a:custGeom>
            <a:avLst/>
            <a:gdLst/>
            <a:ahLst/>
            <a:cxnLst/>
            <a:rect l="l" t="t" r="r" b="b"/>
            <a:pathLst>
              <a:path w="4807268" h="4150869">
                <a:moveTo>
                  <a:pt x="0" y="0"/>
                </a:moveTo>
                <a:lnTo>
                  <a:pt x="4807268" y="0"/>
                </a:lnTo>
                <a:lnTo>
                  <a:pt x="4807268" y="4150869"/>
                </a:lnTo>
                <a:lnTo>
                  <a:pt x="0" y="415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581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591800" y="4806031"/>
            <a:ext cx="4329477" cy="2857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63"/>
              </a:lnSpc>
            </a:pPr>
            <a:r>
              <a:rPr lang="en-US" sz="3616" dirty="0">
                <a:solidFill>
                  <a:srgbClr val="000000"/>
                </a:solidFill>
                <a:latin typeface="Aperture"/>
              </a:rPr>
              <a:t>Coconut leaf Cost</a:t>
            </a:r>
          </a:p>
          <a:p>
            <a:pPr algn="ctr">
              <a:lnSpc>
                <a:spcPts val="5907"/>
              </a:lnSpc>
            </a:pPr>
            <a:r>
              <a:rPr lang="en-US" sz="4219" dirty="0">
                <a:solidFill>
                  <a:srgbClr val="000000"/>
                </a:solidFill>
                <a:latin typeface="Anton"/>
              </a:rPr>
              <a:t>Raw Material=1rs</a:t>
            </a:r>
          </a:p>
          <a:p>
            <a:pPr algn="ctr">
              <a:lnSpc>
                <a:spcPts val="5907"/>
              </a:lnSpc>
            </a:pPr>
            <a:r>
              <a:rPr lang="en-US" sz="4219" dirty="0">
                <a:solidFill>
                  <a:srgbClr val="000000"/>
                </a:solidFill>
                <a:latin typeface="Anton"/>
              </a:rPr>
              <a:t>Transportation=1rs</a:t>
            </a:r>
          </a:p>
          <a:p>
            <a:pPr algn="ctr">
              <a:lnSpc>
                <a:spcPts val="5907"/>
              </a:lnSpc>
              <a:spcBef>
                <a:spcPct val="0"/>
              </a:spcBef>
            </a:pPr>
            <a:r>
              <a:rPr lang="en-US" sz="4219" dirty="0">
                <a:solidFill>
                  <a:srgbClr val="000000"/>
                </a:solidFill>
                <a:latin typeface="Anton"/>
              </a:rPr>
              <a:t>Processing=0.50rs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96600" y="7940546"/>
            <a:ext cx="3654407" cy="738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dirty="0" err="1">
                <a:solidFill>
                  <a:srgbClr val="000000"/>
                </a:solidFill>
                <a:latin typeface="Canva Sans"/>
              </a:rPr>
              <a:t>Totall</a:t>
            </a:r>
            <a:r>
              <a:rPr lang="en-US" sz="4299" dirty="0">
                <a:solidFill>
                  <a:srgbClr val="000000"/>
                </a:solidFill>
                <a:latin typeface="Canva Sans"/>
              </a:rPr>
              <a:t>=2.50rs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66" r="-90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1776"/>
            <a:ext cx="16243709" cy="10015224"/>
          </a:xfrm>
          <a:custGeom>
            <a:avLst/>
            <a:gdLst/>
            <a:ahLst/>
            <a:cxnLst/>
            <a:rect l="l" t="t" r="r" b="b"/>
            <a:pathLst>
              <a:path w="16243709" h="10015224">
                <a:moveTo>
                  <a:pt x="0" y="0"/>
                </a:moveTo>
                <a:lnTo>
                  <a:pt x="16243709" y="0"/>
                </a:lnTo>
                <a:lnTo>
                  <a:pt x="16243709" y="10015224"/>
                </a:lnTo>
                <a:lnTo>
                  <a:pt x="0" y="1001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12" b="-1512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0" t="-235" b="-2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0286" y="424976"/>
            <a:ext cx="17127428" cy="9437049"/>
            <a:chOff x="0" y="0"/>
            <a:chExt cx="4510928" cy="24854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0928" cy="2485478"/>
            </a:xfrm>
            <a:custGeom>
              <a:avLst/>
              <a:gdLst/>
              <a:ahLst/>
              <a:cxnLst/>
              <a:rect l="l" t="t" r="r" b="b"/>
              <a:pathLst>
                <a:path w="4510928" h="2485478">
                  <a:moveTo>
                    <a:pt x="45202" y="0"/>
                  </a:moveTo>
                  <a:lnTo>
                    <a:pt x="4465726" y="0"/>
                  </a:lnTo>
                  <a:cubicBezTo>
                    <a:pt x="4490690" y="0"/>
                    <a:pt x="4510928" y="20238"/>
                    <a:pt x="4510928" y="45202"/>
                  </a:cubicBezTo>
                  <a:lnTo>
                    <a:pt x="4510928" y="2440276"/>
                  </a:lnTo>
                  <a:cubicBezTo>
                    <a:pt x="4510928" y="2465240"/>
                    <a:pt x="4490690" y="2485478"/>
                    <a:pt x="4465726" y="2485478"/>
                  </a:cubicBezTo>
                  <a:lnTo>
                    <a:pt x="45202" y="2485478"/>
                  </a:lnTo>
                  <a:cubicBezTo>
                    <a:pt x="20238" y="2485478"/>
                    <a:pt x="0" y="2465240"/>
                    <a:pt x="0" y="2440276"/>
                  </a:cubicBezTo>
                  <a:lnTo>
                    <a:pt x="0" y="45202"/>
                  </a:lnTo>
                  <a:cubicBezTo>
                    <a:pt x="0" y="20238"/>
                    <a:pt x="20238" y="0"/>
                    <a:pt x="45202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10928" cy="2523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33858" y="577808"/>
            <a:ext cx="15820285" cy="933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endParaRPr dirty="0"/>
          </a:p>
          <a:p>
            <a:pPr algn="just">
              <a:lnSpc>
                <a:spcPts val="3648"/>
              </a:lnSpc>
            </a:pPr>
            <a:endParaRPr dirty="0"/>
          </a:p>
          <a:p>
            <a:pPr algn="ctr">
              <a:lnSpc>
                <a:spcPts val="4208"/>
              </a:lnSpc>
            </a:pPr>
            <a:r>
              <a:rPr lang="en-US" sz="3005" dirty="0">
                <a:solidFill>
                  <a:srgbClr val="000000"/>
                </a:solidFill>
                <a:latin typeface="Copperplate Gothic 32 AB Bold"/>
              </a:rPr>
              <a:t>PROCESS TO MAKE SUGARCANE BAGGASE INTO A LEAK PROOF CONTAINER</a:t>
            </a:r>
          </a:p>
          <a:p>
            <a:pPr marL="292855" lvl="1">
              <a:lnSpc>
                <a:spcPts val="3798"/>
              </a:lnSpc>
            </a:pPr>
            <a:r>
              <a:rPr lang="en-US" sz="2712" b="1" dirty="0">
                <a:solidFill>
                  <a:srgbClr val="000000"/>
                </a:solidFill>
                <a:latin typeface="Copperplate Gothic 29 AB"/>
              </a:rPr>
              <a:t>1.</a:t>
            </a:r>
            <a:r>
              <a:rPr lang="en-US" sz="2712" dirty="0">
                <a:solidFill>
                  <a:srgbClr val="000000"/>
                </a:solidFill>
                <a:latin typeface="Copperplate Gothic 29 AB"/>
              </a:rPr>
              <a:t>C</a:t>
            </a: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ollection of Sugarcane Bagasse</a:t>
            </a:r>
          </a:p>
          <a:p>
            <a:pPr>
              <a:lnSpc>
                <a:spcPts val="3798"/>
              </a:lnSpc>
            </a:pP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  2. Cleaning and Preparation</a:t>
            </a:r>
          </a:p>
          <a:p>
            <a:pPr>
              <a:lnSpc>
                <a:spcPts val="3798"/>
              </a:lnSpc>
            </a:pP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  3. Pulping</a:t>
            </a:r>
          </a:p>
          <a:p>
            <a:pPr>
              <a:lnSpc>
                <a:spcPts val="3798"/>
              </a:lnSpc>
            </a:pP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  4. Forming the Container Shape</a:t>
            </a:r>
          </a:p>
          <a:p>
            <a:pPr>
              <a:lnSpc>
                <a:spcPts val="3798"/>
              </a:lnSpc>
            </a:pP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  5. Drying</a:t>
            </a:r>
          </a:p>
          <a:p>
            <a:pPr>
              <a:lnSpc>
                <a:spcPts val="3798"/>
              </a:lnSpc>
            </a:pP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  6. Finishing and packaging</a:t>
            </a:r>
          </a:p>
          <a:p>
            <a:pPr>
              <a:lnSpc>
                <a:spcPts val="3798"/>
              </a:lnSpc>
            </a:pP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  7.  leak proof coating            </a:t>
            </a:r>
          </a:p>
          <a:p>
            <a:pPr>
              <a:lnSpc>
                <a:spcPts val="3378"/>
              </a:lnSpc>
            </a:pPr>
            <a:r>
              <a:rPr lang="en-US" sz="2412" dirty="0">
                <a:solidFill>
                  <a:srgbClr val="000000"/>
                </a:solidFill>
                <a:latin typeface="Copperplate Gothic 29 AB Bold"/>
              </a:rPr>
              <a:t> </a:t>
            </a:r>
          </a:p>
          <a:p>
            <a:pPr>
              <a:lnSpc>
                <a:spcPts val="4218"/>
              </a:lnSpc>
            </a:pPr>
            <a:r>
              <a:rPr lang="en-US" sz="3012" dirty="0">
                <a:solidFill>
                  <a:srgbClr val="000000"/>
                </a:solidFill>
                <a:latin typeface="Copperplate Gothic 29 AB Bold"/>
              </a:rPr>
              <a:t>   BENEFITS:</a:t>
            </a:r>
          </a:p>
          <a:p>
            <a:pPr marL="585710" lvl="1" indent="-292855">
              <a:lnSpc>
                <a:spcPts val="3798"/>
              </a:lnSpc>
              <a:buFont typeface="Arial"/>
              <a:buChar char="•"/>
            </a:pP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 Renewable and Biodegradable</a:t>
            </a:r>
          </a:p>
          <a:p>
            <a:pPr marL="585710" lvl="1" indent="-292855">
              <a:lnSpc>
                <a:spcPts val="3798"/>
              </a:lnSpc>
              <a:buFont typeface="Arial"/>
              <a:buChar char="•"/>
            </a:pP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 Cost-Effective Eco-Friendly Solution</a:t>
            </a:r>
          </a:p>
          <a:p>
            <a:pPr marL="585710" lvl="1" indent="-292855">
              <a:lnSpc>
                <a:spcPts val="3798"/>
              </a:lnSpc>
              <a:buFont typeface="Arial"/>
              <a:buChar char="•"/>
            </a:pPr>
            <a:r>
              <a:rPr lang="en-US" sz="2712" dirty="0">
                <a:solidFill>
                  <a:srgbClr val="000000"/>
                </a:solidFill>
                <a:latin typeface="Copperplate Gothic 29 AB Bold"/>
              </a:rPr>
              <a:t> Versatile and Durable                                  </a:t>
            </a:r>
          </a:p>
          <a:p>
            <a:pPr>
              <a:lnSpc>
                <a:spcPts val="3378"/>
              </a:lnSpc>
            </a:pPr>
            <a:endParaRPr lang="en-US" sz="2712" dirty="0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3378"/>
              </a:lnSpc>
            </a:pPr>
            <a:endParaRPr lang="en-US" sz="2712" dirty="0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3378"/>
              </a:lnSpc>
            </a:pPr>
            <a:r>
              <a:rPr lang="en-US" sz="2412" dirty="0">
                <a:solidFill>
                  <a:srgbClr val="000000"/>
                </a:solidFill>
                <a:latin typeface="Copperplate Gothic 29 AB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470" y="0"/>
            <a:ext cx="15147059" cy="10287000"/>
          </a:xfrm>
          <a:custGeom>
            <a:avLst/>
            <a:gdLst/>
            <a:ahLst/>
            <a:cxnLst/>
            <a:rect l="l" t="t" r="r" b="b"/>
            <a:pathLst>
              <a:path w="15147059" h="10287000">
                <a:moveTo>
                  <a:pt x="0" y="0"/>
                </a:moveTo>
                <a:lnTo>
                  <a:pt x="15147060" y="0"/>
                </a:lnTo>
                <a:lnTo>
                  <a:pt x="151470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47" r="-2497" b="-747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" r="-20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0286" y="540298"/>
            <a:ext cx="17127428" cy="9437049"/>
            <a:chOff x="0" y="0"/>
            <a:chExt cx="4510928" cy="24854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0928" cy="2485478"/>
            </a:xfrm>
            <a:custGeom>
              <a:avLst/>
              <a:gdLst/>
              <a:ahLst/>
              <a:cxnLst/>
              <a:rect l="l" t="t" r="r" b="b"/>
              <a:pathLst>
                <a:path w="4510928" h="2485478">
                  <a:moveTo>
                    <a:pt x="45202" y="0"/>
                  </a:moveTo>
                  <a:lnTo>
                    <a:pt x="4465726" y="0"/>
                  </a:lnTo>
                  <a:cubicBezTo>
                    <a:pt x="4490690" y="0"/>
                    <a:pt x="4510928" y="20238"/>
                    <a:pt x="4510928" y="45202"/>
                  </a:cubicBezTo>
                  <a:lnTo>
                    <a:pt x="4510928" y="2440276"/>
                  </a:lnTo>
                  <a:cubicBezTo>
                    <a:pt x="4510928" y="2465240"/>
                    <a:pt x="4490690" y="2485478"/>
                    <a:pt x="4465726" y="2485478"/>
                  </a:cubicBezTo>
                  <a:lnTo>
                    <a:pt x="45202" y="2485478"/>
                  </a:lnTo>
                  <a:cubicBezTo>
                    <a:pt x="20238" y="2485478"/>
                    <a:pt x="0" y="2465240"/>
                    <a:pt x="0" y="2440276"/>
                  </a:cubicBezTo>
                  <a:lnTo>
                    <a:pt x="0" y="45202"/>
                  </a:lnTo>
                  <a:cubicBezTo>
                    <a:pt x="0" y="20238"/>
                    <a:pt x="20238" y="0"/>
                    <a:pt x="45202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10928" cy="2523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40248" y="687061"/>
            <a:ext cx="15607505" cy="893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4"/>
              </a:lnSpc>
            </a:pPr>
            <a:r>
              <a:rPr lang="en-US" sz="3038">
                <a:solidFill>
                  <a:srgbClr val="000000"/>
                </a:solidFill>
                <a:latin typeface="Copperplate Gothic 32 AB Bold"/>
              </a:rPr>
              <a:t>PROCESS TO CONVERT CORN STARCH INTO CONTAINER LIDS</a:t>
            </a:r>
          </a:p>
          <a:p>
            <a:pPr algn="ctr">
              <a:lnSpc>
                <a:spcPts val="4414"/>
              </a:lnSpc>
            </a:pPr>
            <a:endParaRPr lang="en-US" sz="3038">
              <a:solidFill>
                <a:srgbClr val="000000"/>
              </a:solidFill>
              <a:latin typeface="Copperplate Gothic 32 AB Bold"/>
            </a:endParaRPr>
          </a:p>
          <a:p>
            <a:pPr>
              <a:lnSpc>
                <a:spcPts val="3854"/>
              </a:lnSpc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1. Extraction and Purification</a:t>
            </a:r>
          </a:p>
          <a:p>
            <a:pPr>
              <a:lnSpc>
                <a:spcPts val="3854"/>
              </a:lnSpc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2. Mixing and Gelatinization</a:t>
            </a:r>
          </a:p>
          <a:p>
            <a:pPr>
              <a:lnSpc>
                <a:spcPts val="3854"/>
              </a:lnSpc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3. Molding and Shaping</a:t>
            </a:r>
          </a:p>
          <a:p>
            <a:pPr>
              <a:lnSpc>
                <a:spcPts val="3854"/>
              </a:lnSpc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4.Cooling and Solidification</a:t>
            </a:r>
          </a:p>
          <a:p>
            <a:pPr>
              <a:lnSpc>
                <a:spcPts val="3854"/>
              </a:lnSpc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5.Drying</a:t>
            </a:r>
          </a:p>
          <a:p>
            <a:pPr>
              <a:lnSpc>
                <a:spcPts val="3854"/>
              </a:lnSpc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6.Finishing and Packaging</a:t>
            </a:r>
          </a:p>
          <a:p>
            <a:pPr>
              <a:lnSpc>
                <a:spcPts val="3854"/>
              </a:lnSpc>
            </a:pPr>
            <a:endParaRPr lang="en-US" sz="2752">
              <a:solidFill>
                <a:srgbClr val="000000"/>
              </a:solidFill>
              <a:latin typeface="Copperplate Gothic 32 AB Bold"/>
            </a:endParaRPr>
          </a:p>
          <a:p>
            <a:pPr>
              <a:lnSpc>
                <a:spcPts val="4134"/>
              </a:lnSpc>
            </a:pPr>
            <a:r>
              <a:rPr lang="en-US" sz="2952">
                <a:solidFill>
                  <a:srgbClr val="000000"/>
                </a:solidFill>
                <a:latin typeface="Copperplate Gothic 32 AB Bold"/>
              </a:rPr>
              <a:t>BENIFITS:</a:t>
            </a:r>
          </a:p>
          <a:p>
            <a:pPr marL="594360" lvl="1" indent="-297180">
              <a:lnSpc>
                <a:spcPts val="3854"/>
              </a:lnSpc>
              <a:buFont typeface="Arial"/>
              <a:buChar char="•"/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Resistant to oils.</a:t>
            </a:r>
          </a:p>
          <a:p>
            <a:pPr marL="594360" lvl="1" indent="-297180">
              <a:lnSpc>
                <a:spcPts val="3854"/>
              </a:lnSpc>
              <a:buFont typeface="Arial"/>
              <a:buChar char="•"/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Resistant to fats.</a:t>
            </a:r>
          </a:p>
          <a:p>
            <a:pPr marL="594360" lvl="1" indent="-297180">
              <a:lnSpc>
                <a:spcPts val="3854"/>
              </a:lnSpc>
              <a:buFont typeface="Arial"/>
              <a:buChar char="•"/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Cost competitive.</a:t>
            </a:r>
          </a:p>
          <a:p>
            <a:pPr marL="594360" lvl="1" indent="-297180">
              <a:lnSpc>
                <a:spcPts val="3854"/>
              </a:lnSpc>
              <a:buFont typeface="Arial"/>
              <a:buChar char="•"/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Extremely durable.</a:t>
            </a:r>
          </a:p>
          <a:p>
            <a:pPr marL="594360" lvl="1" indent="-297180">
              <a:lnSpc>
                <a:spcPts val="3854"/>
              </a:lnSpc>
              <a:buFont typeface="Arial"/>
              <a:buChar char="•"/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Have a low flammability.</a:t>
            </a:r>
          </a:p>
          <a:p>
            <a:pPr marL="594360" lvl="1" indent="-297180">
              <a:lnSpc>
                <a:spcPts val="3854"/>
              </a:lnSpc>
              <a:buFont typeface="Arial"/>
              <a:buChar char="•"/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High aroma barrier.</a:t>
            </a:r>
          </a:p>
          <a:p>
            <a:pPr marL="594360" lvl="1" indent="-297180">
              <a:lnSpc>
                <a:spcPts val="3854"/>
              </a:lnSpc>
              <a:buFont typeface="Arial"/>
              <a:buChar char="•"/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Excellent for print applications.</a:t>
            </a:r>
          </a:p>
          <a:p>
            <a:pPr marL="594360" lvl="1" indent="-297180">
              <a:lnSpc>
                <a:spcPts val="3854"/>
              </a:lnSpc>
              <a:buFont typeface="Arial"/>
              <a:buChar char="•"/>
            </a:pPr>
            <a:r>
              <a:rPr lang="en-US" sz="2752">
                <a:solidFill>
                  <a:srgbClr val="000000"/>
                </a:solidFill>
                <a:latin typeface="Copperplate Gothic 32 AB Bold"/>
              </a:rPr>
              <a:t>Resistant to UV.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1513" y="-197903"/>
            <a:ext cx="28258560" cy="10484903"/>
          </a:xfrm>
          <a:custGeom>
            <a:avLst/>
            <a:gdLst/>
            <a:ahLst/>
            <a:cxnLst/>
            <a:rect l="l" t="t" r="r" b="b"/>
            <a:pathLst>
              <a:path w="28258560" h="10484903">
                <a:moveTo>
                  <a:pt x="0" y="0"/>
                </a:moveTo>
                <a:lnTo>
                  <a:pt x="28258559" y="0"/>
                </a:lnTo>
                <a:lnTo>
                  <a:pt x="28258559" y="10484903"/>
                </a:lnTo>
                <a:lnTo>
                  <a:pt x="0" y="10484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903" b="-816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7962" y="0"/>
            <a:ext cx="11331105" cy="10287000"/>
          </a:xfrm>
          <a:custGeom>
            <a:avLst/>
            <a:gdLst/>
            <a:ahLst/>
            <a:cxnLst/>
            <a:rect l="l" t="t" r="r" b="b"/>
            <a:pathLst>
              <a:path w="11331105" h="10287000">
                <a:moveTo>
                  <a:pt x="0" y="0"/>
                </a:moveTo>
                <a:lnTo>
                  <a:pt x="11331105" y="0"/>
                </a:lnTo>
                <a:lnTo>
                  <a:pt x="113311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653</Words>
  <Application>Microsoft Office PowerPoint</Application>
  <PresentationFormat>Custom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4" baseType="lpstr">
      <vt:lpstr>Arial</vt:lpstr>
      <vt:lpstr>Anton</vt:lpstr>
      <vt:lpstr>Saint George</vt:lpstr>
      <vt:lpstr>Copperplate Gothic 32 AB Bold</vt:lpstr>
      <vt:lpstr>Canva Sans Bold</vt:lpstr>
      <vt:lpstr>Glacial Indifference</vt:lpstr>
      <vt:lpstr>Copperplate Gothic 29 AB Bold</vt:lpstr>
      <vt:lpstr>Lovelace</vt:lpstr>
      <vt:lpstr>Aperture</vt:lpstr>
      <vt:lpstr>Lovelace Bold</vt:lpstr>
      <vt:lpstr>Amsterdam Three</vt:lpstr>
      <vt:lpstr>Canva Sans</vt:lpstr>
      <vt:lpstr>Noot Bold</vt:lpstr>
      <vt:lpstr>Calibri</vt:lpstr>
      <vt:lpstr>Alfa Slab One Bold</vt:lpstr>
      <vt:lpstr>Shrikhand</vt:lpstr>
      <vt:lpstr>Big Shoulders Display Bold</vt:lpstr>
      <vt:lpstr>Architype Van Der Leck</vt:lpstr>
      <vt:lpstr>Copperplate Gothic 29 AB</vt:lpstr>
      <vt:lpstr>Pirou Cyrillic</vt:lpstr>
      <vt:lpstr>Pirou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PACKACTHON</dc:title>
  <cp:lastModifiedBy>Alice Jeslyn</cp:lastModifiedBy>
  <cp:revision>1</cp:revision>
  <dcterms:created xsi:type="dcterms:W3CDTF">2006-08-16T00:00:00Z</dcterms:created>
  <dcterms:modified xsi:type="dcterms:W3CDTF">2024-11-29T14:42:31Z</dcterms:modified>
  <dc:identifier>DAF98iUyayY</dc:identifier>
</cp:coreProperties>
</file>